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4"/>
  </p:notesMasterIdLst>
  <p:sldIdLst>
    <p:sldId id="257" r:id="rId3"/>
    <p:sldId id="263" r:id="rId4"/>
    <p:sldId id="265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6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324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79924" autoAdjust="0"/>
  </p:normalViewPr>
  <p:slideViewPr>
    <p:cSldViewPr snapToGrid="0" showGuides="1">
      <p:cViewPr varScale="1">
        <p:scale>
          <a:sx n="97" d="100"/>
          <a:sy n="97" d="100"/>
        </p:scale>
        <p:origin x="77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华文中宋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2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图片可以替换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9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5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380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we can do coalesce a page and its buddy if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(a) the buddy is not in a hole (check before calling!) &amp;&amp;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(b) the buddy is in the buddy system &amp;&amp;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(c) a page and its buddy have the same order &amp;&amp;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(d) a page and its buddy are in the same zone.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50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929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782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4487E-253C-4F2A-AD3B-D7DF4058A67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15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2023/11/27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3" y="828977"/>
            <a:ext cx="11506197" cy="5573273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2023/11/27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05" y="1"/>
            <a:ext cx="11506198" cy="5461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8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331304" y="594184"/>
            <a:ext cx="11506199" cy="223058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6100" y="6246780"/>
            <a:ext cx="2261077" cy="47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2023/11/27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2023/11/27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00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3" y="828977"/>
            <a:ext cx="11506197" cy="5573273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2023/11/27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05" y="1"/>
            <a:ext cx="11506198" cy="5461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8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331304" y="594184"/>
            <a:ext cx="11506199" cy="223058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6100" y="6246780"/>
            <a:ext cx="2261077" cy="47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9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2023/11/27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72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2023/11/27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2023/11/27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07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.png"/><Relationship Id="rId7" Type="http://schemas.openxmlformats.org/officeDocument/2006/relationships/slid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NULL"/><Relationship Id="rId4" Type="http://schemas.openxmlformats.org/officeDocument/2006/relationships/slid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86244"/>
            <a:ext cx="9144000" cy="1992963"/>
          </a:xfrm>
        </p:spPr>
        <p:txBody>
          <a:bodyPr/>
          <a:lstStyle/>
          <a:p>
            <a:r>
              <a:rPr lang="zh-CN" altLang="en-US" b="1" dirty="0"/>
              <a:t>虚拟内存</a:t>
            </a:r>
            <a:r>
              <a:rPr lang="en-US" altLang="zh-CN" b="1" dirty="0"/>
              <a:t>-2</a:t>
            </a:r>
            <a:r>
              <a:rPr lang="zh-CN" altLang="en-US" b="1" dirty="0"/>
              <a:t>   虚拟内存分配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579207"/>
            <a:ext cx="9144000" cy="197082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第一组 小组成员：白银河 冯浩瀚 周杰</a:t>
            </a:r>
            <a:endParaRPr lang="en-US" altLang="zh-CN" sz="2800" dirty="0"/>
          </a:p>
          <a:p>
            <a:r>
              <a:rPr lang="zh-CN" altLang="en-US" sz="2800" dirty="0"/>
              <a:t>汇报人：冯浩瀚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4866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56F078A-0879-B5C7-839A-7DF1FC2F6484}"/>
              </a:ext>
            </a:extLst>
          </p:cNvPr>
          <p:cNvSpPr txBox="1"/>
          <p:nvPr/>
        </p:nvSpPr>
        <p:spPr>
          <a:xfrm>
            <a:off x="5474601" y="1701828"/>
            <a:ext cx="6371303" cy="4801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#define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A1B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MAX_ORDER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11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struct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zone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	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	/* free areas of different sizes */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struct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free_area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 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free_area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A1B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MAX_ORDER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	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	/* Primarily protects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free_area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*/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spinlock_t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    lock;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struct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free_area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struct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list_head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  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free_list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[MIGRATE_TYPES];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unsigned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long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    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nr_free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702D64-D039-8597-BB1A-3AD7CAF0BD85}"/>
              </a:ext>
            </a:extLst>
          </p:cNvPr>
          <p:cNvSpPr txBox="1"/>
          <p:nvPr/>
        </p:nvSpPr>
        <p:spPr>
          <a:xfrm>
            <a:off x="377558" y="36341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 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mmzone.h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&gt;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A46C92-AB36-20D0-BEB9-1209AE748F94}"/>
              </a:ext>
            </a:extLst>
          </p:cNvPr>
          <p:cNvSpPr txBox="1"/>
          <p:nvPr/>
        </p:nvSpPr>
        <p:spPr>
          <a:xfrm>
            <a:off x="580102" y="946044"/>
            <a:ext cx="11611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MAX_ORDER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的值默认为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11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，表示一次分配可以请求的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page frame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最大数目为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11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=2048</a:t>
            </a:r>
            <a:endParaRPr kumimoji="0" lang="zh-CN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1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86321E-1584-EB40-BF7E-C620D2D59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3" y="1166648"/>
            <a:ext cx="11506197" cy="5235602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对空闲块的组织采用伙伴算法</a:t>
            </a:r>
            <a:r>
              <a:rPr lang="en-US" altLang="zh-CN" dirty="0"/>
              <a:t>(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Buddy System</a:t>
            </a:r>
            <a:r>
              <a:rPr lang="en-US" altLang="zh-CN" dirty="0"/>
              <a:t>)</a:t>
            </a:r>
            <a:r>
              <a:rPr lang="zh-CN" altLang="en-US" dirty="0"/>
              <a:t>进行组织和管理。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Page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粒度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3E6D-F0FE-6581-7567-BB89120F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1" y="2336310"/>
            <a:ext cx="5918480" cy="35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3EC500-8229-2350-2C18-C8C73582A033}"/>
              </a:ext>
            </a:extLst>
          </p:cNvPr>
          <p:cNvSpPr txBox="1"/>
          <p:nvPr/>
        </p:nvSpPr>
        <p:spPr>
          <a:xfrm>
            <a:off x="7161419" y="2536722"/>
            <a:ext cx="4243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每一块都是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的方幂个页面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,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方幂的指数称为阶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order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).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6FFF579-11DD-AD20-9A91-D2038884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2" y="860508"/>
            <a:ext cx="11506198" cy="5461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基础题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Linux </a:t>
            </a:r>
            <a:r>
              <a:rPr lang="zh-CN" altLang="en-US" dirty="0"/>
              <a:t>中可用空间是用何种数据结构组织的？请结合相关源码 </a:t>
            </a:r>
            <a:r>
              <a:rPr lang="en-US" altLang="zh-CN" dirty="0"/>
              <a:t>[ mm/</a:t>
            </a:r>
            <a:r>
              <a:rPr lang="en-US" altLang="zh-CN" dirty="0" err="1"/>
              <a:t>page_alloc.c</a:t>
            </a:r>
            <a:r>
              <a:rPr lang="en-US" altLang="zh-CN" dirty="0"/>
              <a:t> ] </a:t>
            </a:r>
            <a:r>
              <a:rPr lang="zh-CN" altLang="en-US" dirty="0"/>
              <a:t>进行分析。 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390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5E32AFC-0C55-B1DC-A9CC-FF2FEC38B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3" y="1213916"/>
            <a:ext cx="11506197" cy="5188334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Pages Allocation API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46869E2-88A1-47AC-B964-EA4C67142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2" y="580960"/>
            <a:ext cx="11506198" cy="80640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基础题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Linux </a:t>
            </a:r>
            <a:r>
              <a:rPr lang="zh-CN" altLang="en-US" dirty="0"/>
              <a:t>中可用空间是用何种数据结构组织的？请结合相关源码 </a:t>
            </a:r>
            <a:r>
              <a:rPr lang="en-US" altLang="zh-CN" dirty="0"/>
              <a:t>[ mm/</a:t>
            </a:r>
            <a:r>
              <a:rPr lang="en-US" altLang="zh-CN" dirty="0" err="1"/>
              <a:t>page_alloc.c</a:t>
            </a:r>
            <a:r>
              <a:rPr lang="en-US" altLang="zh-CN" dirty="0"/>
              <a:t> ] </a:t>
            </a:r>
            <a:r>
              <a:rPr lang="zh-CN" altLang="en-US" dirty="0"/>
              <a:t>进行分析。 </a:t>
            </a:r>
            <a:br>
              <a:rPr lang="zh-CN" altLang="en-US" dirty="0"/>
            </a:b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F5860C8-7640-9357-88F3-D3B330A4E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21564"/>
              </p:ext>
            </p:extLst>
          </p:nvPr>
        </p:nvGraphicFramePr>
        <p:xfrm>
          <a:off x="852001" y="1971244"/>
          <a:ext cx="104648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988">
                  <a:extLst>
                    <a:ext uri="{9D8B030D-6E8A-4147-A177-3AD203B41FA5}">
                      <a16:colId xmlns:a16="http://schemas.microsoft.com/office/drawing/2014/main" val="2732728752"/>
                    </a:ext>
                  </a:extLst>
                </a:gridCol>
                <a:gridCol w="4548812">
                  <a:extLst>
                    <a:ext uri="{9D8B030D-6E8A-4147-A177-3AD203B41FA5}">
                      <a16:colId xmlns:a16="http://schemas.microsoft.com/office/drawing/2014/main" val="2762903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noProof="0" dirty="0"/>
                        <a:t>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27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 page *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alloc_page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(unsigned int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gfp_mask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分配单个页并返回结构地址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40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 page *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alloc_pages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(unsigned int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gfp_mask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unsigned int order)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分配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2^order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个页并返回一个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 page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的实例，表示分配的内存块的起始页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6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unsigned long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get_free_page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(unsigned int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gfp_mask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分配一个页面，将其归零并返回一个虚拟地址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16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unsigned long __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get_free_page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(unsigned int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gfp_mask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分配一个页面并返回虚拟地址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unsigned long __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get_free_pages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(unsigned int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gfp_mask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unsigned int order)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分配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2^order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个页并返回</a:t>
                      </a:r>
                      <a:r>
                        <a:rPr lang="zh-CN" altLang="en-US" dirty="0"/>
                        <a:t>虚拟地址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3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 page * __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get_dma_pages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(unsigned int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gfp_mask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unsigned int order)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从 </a:t>
                      </a:r>
                      <a:r>
                        <a:rPr lang="en-US" altLang="zh-CN" dirty="0"/>
                        <a:t>DMA </a:t>
                      </a:r>
                      <a:r>
                        <a:rPr lang="zh-CN" altLang="en-US" dirty="0"/>
                        <a:t>区域分配 </a:t>
                      </a:r>
                      <a:r>
                        <a:rPr lang="en-US" altLang="zh-CN" dirty="0"/>
                        <a:t>2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^order</a:t>
                      </a:r>
                      <a:r>
                        <a:rPr lang="zh-CN" altLang="en-US" dirty="0"/>
                        <a:t>个页面并返回一个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 page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的实例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38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783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7DD544-C27D-0D0F-D652-4A62DA9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3" y="2408902"/>
            <a:ext cx="11506198" cy="399334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the 'heart' of the zoned buddy allocator</a:t>
            </a:r>
            <a:endParaRPr lang="en-US" altLang="zh-C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alloc_pages_nodemask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在给定节点掩码下分配页面的，并根据分配上下文和标志位等条件进行优化和处理。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Freeing function for a buddy system allocator.</a:t>
            </a:r>
            <a:endParaRPr lang="en-US" altLang="zh-C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zh-CN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free_one_page</a:t>
            </a:r>
            <a:endParaRPr lang="en-US" altLang="zh-CN" b="0" dirty="0">
              <a:solidFill>
                <a:srgbClr val="74531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checks whether a page is free &amp;&amp; is the buddy</a:t>
            </a:r>
            <a:endParaRPr lang="en-US" altLang="zh-CN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4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page_is_buddy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buddy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zh-CN" altLang="en-US" dirty="0"/>
              <a:t>检查</a:t>
            </a:r>
            <a:r>
              <a:rPr lang="en-US" altLang="zh-CN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page </a:t>
            </a:r>
            <a:r>
              <a:rPr lang="zh-CN" altLang="en-US" sz="2400" b="0" dirty="0">
                <a:effectLst/>
                <a:latin typeface="Consolas" panose="020B0609020204030204" pitchFamily="49" charset="0"/>
              </a:rPr>
              <a:t>和</a:t>
            </a:r>
            <a:r>
              <a:rPr lang="en-US" altLang="zh-CN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buddy</a:t>
            </a:r>
            <a:r>
              <a:rPr lang="zh-CN" altLang="en-US" dirty="0"/>
              <a:t>是否为伙伴，是则返回</a:t>
            </a:r>
            <a:r>
              <a:rPr lang="en-US" altLang="zh-CN" dirty="0"/>
              <a:t>1</a:t>
            </a:r>
            <a:r>
              <a:rPr lang="zh-CN" altLang="en-US" dirty="0"/>
              <a:t>，否则返回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B91276-FEFB-9F62-04E8-BCF57047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 </a:t>
            </a:r>
            <a:r>
              <a:rPr lang="en-US" altLang="zh-CN" dirty="0"/>
              <a:t>	Q2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1E423E-0A82-961E-C96D-0880BCCF74EB}"/>
              </a:ext>
            </a:extLst>
          </p:cNvPr>
          <p:cNvSpPr txBox="1"/>
          <p:nvPr/>
        </p:nvSpPr>
        <p:spPr>
          <a:xfrm>
            <a:off x="501445" y="1225171"/>
            <a:ext cx="439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几个重要的函数</a:t>
            </a:r>
          </a:p>
        </p:txBody>
      </p:sp>
    </p:spTree>
    <p:extLst>
      <p:ext uri="{BB962C8B-B14F-4D97-AF65-F5344CB8AC3E}">
        <p14:creationId xmlns:p14="http://schemas.microsoft.com/office/powerpoint/2010/main" val="377163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34918D-10C4-8A51-6009-3000DF8F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ffectLst/>
                <a:latin typeface="+mn-ea"/>
              </a:rPr>
              <a:t>Linux </a:t>
            </a:r>
            <a:r>
              <a:rPr lang="zh-CN" altLang="en-US" sz="2400" dirty="0">
                <a:effectLst/>
                <a:latin typeface="+mn-ea"/>
              </a:rPr>
              <a:t>与 </a:t>
            </a:r>
            <a:r>
              <a:rPr lang="en-US" altLang="zh-CN" sz="2400" dirty="0">
                <a:effectLst/>
                <a:latin typeface="+mn-ea"/>
              </a:rPr>
              <a:t>xv6 </a:t>
            </a:r>
            <a:r>
              <a:rPr lang="zh-CN" altLang="en-US" sz="2400" dirty="0">
                <a:effectLst/>
                <a:latin typeface="+mn-ea"/>
              </a:rPr>
              <a:t>组织可用空间的数据结构有何区别？</a:t>
            </a:r>
            <a:endParaRPr lang="en-US" altLang="zh-CN" sz="2400" dirty="0">
              <a:effectLst/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effectLst/>
                <a:latin typeface="+mn-ea"/>
              </a:rPr>
              <a:t>答：</a:t>
            </a:r>
            <a:endParaRPr lang="en-US" altLang="zh-CN" sz="2400" dirty="0">
              <a:effectLst/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effectLst/>
                <a:latin typeface="+mn-ea"/>
              </a:rPr>
              <a:t>Xv6</a:t>
            </a:r>
            <a:r>
              <a:rPr lang="zh-CN" altLang="en-US" sz="2400" dirty="0">
                <a:effectLst/>
                <a:latin typeface="+mn-ea"/>
              </a:rPr>
              <a:t>：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使用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v-sans"/>
              </a:rPr>
              <a:t>ptr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v-sans"/>
              </a:rPr>
              <a:t>将空间块组成链表；</a:t>
            </a:r>
            <a:endParaRPr lang="en-US" altLang="zh-CN" sz="2400" b="0" i="0" dirty="0">
              <a:solidFill>
                <a:srgbClr val="000000"/>
              </a:solidFill>
              <a:effectLst/>
              <a:latin typeface="v-sans"/>
            </a:endParaRPr>
          </a:p>
          <a:p>
            <a:pPr marL="0" indent="0">
              <a:buNone/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+mn-ea"/>
              </a:rPr>
              <a:t>Linux</a:t>
            </a:r>
            <a:r>
              <a:rPr lang="zh-CN" altLang="en-US" sz="2400" dirty="0">
                <a:solidFill>
                  <a:srgbClr val="000000"/>
                </a:solidFill>
                <a:latin typeface="v-sans"/>
              </a:rPr>
              <a:t>：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+mn-ea"/>
              </a:rPr>
              <a:t>zone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包含了多个不同大小的可用空间区域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-apple-system"/>
              </a:rPr>
              <a:t>(</a:t>
            </a:r>
            <a:r>
              <a:rPr lang="en-US" altLang="zh-CN" sz="2400" b="0" i="0" dirty="0" err="1">
                <a:solidFill>
                  <a:srgbClr val="24292F"/>
                </a:solidFill>
                <a:effectLst/>
                <a:latin typeface="-apple-system"/>
              </a:rPr>
              <a:t>free_area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，每个</a:t>
            </a:r>
            <a:r>
              <a:rPr lang="en-US" altLang="zh-CN" sz="2400" b="0" i="0" dirty="0" err="1">
                <a:solidFill>
                  <a:srgbClr val="24292F"/>
                </a:solidFill>
                <a:effectLst/>
                <a:latin typeface="-apple-system"/>
              </a:rPr>
              <a:t>free_area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中都有一个由空闲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-apple-system"/>
              </a:rPr>
              <a:t>page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-apple-system"/>
              </a:rPr>
              <a:t>组成的链表。</a:t>
            </a:r>
            <a:endParaRPr lang="en-US" altLang="zh-CN" sz="2400" b="0" i="0" dirty="0">
              <a:solidFill>
                <a:srgbClr val="24292F"/>
              </a:solidFill>
              <a:effectLst/>
              <a:latin typeface="+mn-ea"/>
            </a:endParaRPr>
          </a:p>
          <a:p>
            <a:pPr marL="0" indent="0">
              <a:buNone/>
            </a:pPr>
            <a:endParaRPr lang="en-US" altLang="zh-CN" sz="2400" dirty="0">
              <a:effectLst/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effectLst/>
                <a:latin typeface="+mn-ea"/>
              </a:rPr>
              <a:t>Xv6</a:t>
            </a:r>
            <a:r>
              <a:rPr lang="zh-CN" altLang="en-US" sz="2400" dirty="0">
                <a:effectLst/>
                <a:latin typeface="+mn-ea"/>
              </a:rPr>
              <a:t>：进行字节粒度的分配；</a:t>
            </a:r>
            <a:endParaRPr lang="en-US" altLang="zh-CN" sz="2400" dirty="0">
              <a:effectLst/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effectLst/>
                <a:latin typeface="+mn-ea"/>
              </a:rPr>
              <a:t>Linux</a:t>
            </a:r>
            <a:r>
              <a:rPr lang="zh-CN" altLang="en-US" sz="2400" dirty="0">
                <a:effectLst/>
                <a:latin typeface="+mn-ea"/>
              </a:rPr>
              <a:t>：通过</a:t>
            </a:r>
            <a:r>
              <a:rPr lang="zh-CN" altLang="en-US" sz="2400" dirty="0">
                <a:latin typeface="+mn-ea"/>
              </a:rPr>
              <a:t>伙伴系统实现</a:t>
            </a:r>
            <a:r>
              <a:rPr lang="en-US" altLang="zh-CN" sz="2400" dirty="0">
                <a:latin typeface="+mn-ea"/>
              </a:rPr>
              <a:t>page</a:t>
            </a:r>
            <a:r>
              <a:rPr lang="zh-CN" altLang="en-US" sz="2400" dirty="0">
                <a:latin typeface="+mn-ea"/>
              </a:rPr>
              <a:t>粒度的分配。（</a:t>
            </a:r>
            <a:r>
              <a:rPr lang="en-US" altLang="zh-CN" sz="1800" dirty="0">
                <a:latin typeface="+mn-ea"/>
              </a:rPr>
              <a:t>Linux</a:t>
            </a:r>
            <a:r>
              <a:rPr lang="zh-CN" altLang="en-US" sz="1800" dirty="0">
                <a:latin typeface="+mn-ea"/>
              </a:rPr>
              <a:t>通过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slab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分配器实现更细粒度的分配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solidFill>
                <a:srgbClr val="24292F"/>
              </a:solidFill>
              <a:latin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8E36F91-597D-0AFD-650F-B6C95ACB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基础题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739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Linux </a:t>
            </a:r>
            <a:r>
              <a:rPr lang="zh-CN" altLang="en-US" dirty="0">
                <a:latin typeface="+mn-ea"/>
              </a:rPr>
              <a:t>中，各进程如何管理自己的虚拟地址空间？请结合相关源码 </a:t>
            </a:r>
            <a:r>
              <a:rPr lang="en-US" altLang="zh-CN" dirty="0">
                <a:latin typeface="+mn-ea"/>
              </a:rPr>
              <a:t>[ include/</a:t>
            </a:r>
            <a:r>
              <a:rPr lang="en-US" altLang="zh-CN" dirty="0" err="1">
                <a:latin typeface="+mn-ea"/>
              </a:rPr>
              <a:t>linux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mm_types.h</a:t>
            </a:r>
            <a:r>
              <a:rPr lang="en-US" altLang="zh-CN" dirty="0">
                <a:latin typeface="+mn-ea"/>
              </a:rPr>
              <a:t> ] </a:t>
            </a:r>
            <a:r>
              <a:rPr lang="zh-CN" altLang="en-US" dirty="0">
                <a:latin typeface="+mn-ea"/>
              </a:rPr>
              <a:t>进行分析。（无需分析具体的增删等操作流程）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6FB86A68-92BD-4280-95D9-CAE190B7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5" y="1"/>
            <a:ext cx="11506198" cy="546100"/>
          </a:xfrm>
        </p:spPr>
        <p:txBody>
          <a:bodyPr>
            <a:normAutofit/>
          </a:bodyPr>
          <a:lstStyle/>
          <a:p>
            <a:r>
              <a:rPr lang="zh-CN" altLang="en-US" dirty="0"/>
              <a:t>基础题</a:t>
            </a:r>
            <a:r>
              <a:rPr lang="en-US" altLang="zh-CN" dirty="0"/>
              <a:t>5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41393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EB086F-D988-A721-828E-83426964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Linux </a:t>
            </a:r>
            <a:r>
              <a:rPr lang="zh-CN" altLang="en-US" dirty="0">
                <a:latin typeface="+mj-ea"/>
              </a:rPr>
              <a:t>中，各进程如何管理自己的虚拟地址空间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9E3A08-124A-1F35-C40E-D6F657D98DD5}"/>
              </a:ext>
            </a:extLst>
          </p:cNvPr>
          <p:cNvSpPr txBox="1"/>
          <p:nvPr/>
        </p:nvSpPr>
        <p:spPr>
          <a:xfrm>
            <a:off x="331304" y="1186590"/>
            <a:ext cx="11506199" cy="1688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虚拟内存区域是分配给进程的一个虚拟地址范围，内核使用结构体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vm_area_struct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描述虚拟内存区域，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vm_area_struct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位于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mm_struct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结构体中，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mm_struct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位于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task_struct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结构体中。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6C45074-843E-F6A8-022F-613B02E56E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150432"/>
            <a:ext cx="11506200" cy="29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52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9B4C87-BC33-D724-9F3F-265C0AAB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task_struct</a:t>
            </a:r>
            <a:endParaRPr lang="zh-CN" altLang="en-US" dirty="0">
              <a:latin typeface="+mj-ea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1D69D58-2626-39A2-133F-218C771BBC28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1498600"/>
          <a:ext cx="2990850" cy="34387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0850">
                  <a:extLst>
                    <a:ext uri="{9D8B030D-6E8A-4147-A177-3AD203B41FA5}">
                      <a16:colId xmlns:a16="http://schemas.microsoft.com/office/drawing/2014/main" val="352777695"/>
                    </a:ext>
                  </a:extLst>
                </a:gridCol>
              </a:tblGrid>
              <a:tr h="168011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63863"/>
                  </a:ext>
                </a:extLst>
              </a:tr>
              <a:tr h="5057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 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mm_struct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     *mm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87271578"/>
                  </a:ext>
                </a:extLst>
              </a:tr>
              <a:tr h="125284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24732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12F17D0D-DE9C-B8FF-8EC2-1E4BA9874234}"/>
              </a:ext>
            </a:extLst>
          </p:cNvPr>
          <p:cNvSpPr txBox="1"/>
          <p:nvPr/>
        </p:nvSpPr>
        <p:spPr>
          <a:xfrm>
            <a:off x="228600" y="777663"/>
            <a:ext cx="362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linux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/include/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linux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sched.h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task_struct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865C24-7113-55E0-9E25-2485F362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36" y="2124238"/>
            <a:ext cx="4152381" cy="1304762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0560F9E-76E6-4321-0803-A1F40DE4E7CD}"/>
              </a:ext>
            </a:extLst>
          </p:cNvPr>
          <p:cNvCxnSpPr>
            <a:cxnSpLocks/>
          </p:cNvCxnSpPr>
          <p:nvPr/>
        </p:nvCxnSpPr>
        <p:spPr>
          <a:xfrm flipV="1">
            <a:off x="3273404" y="2831690"/>
            <a:ext cx="2183499" cy="618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AF1F183-955F-1EA1-6AF3-BB3D5FA6F88D}"/>
              </a:ext>
            </a:extLst>
          </p:cNvPr>
          <p:cNvSpPr txBox="1"/>
          <p:nvPr/>
        </p:nvSpPr>
        <p:spPr>
          <a:xfrm>
            <a:off x="4788802" y="3886374"/>
            <a:ext cx="6071910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一个进程是由一个进程控制块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(PCB)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来描述的。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Linux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中的进程控制块就是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task_struct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，其中的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mm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结构体就是描述进程地址空间的部分。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18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87060D-975A-4023-E435-2FBC7614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mm_struct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B95A75-F1F4-FC68-427E-94ABA7FB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9367" y="1465009"/>
            <a:ext cx="7192707" cy="32900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94F7F94-6112-60BD-D8D9-892811D6A4DE}"/>
              </a:ext>
            </a:extLst>
          </p:cNvPr>
          <p:cNvSpPr txBox="1"/>
          <p:nvPr/>
        </p:nvSpPr>
        <p:spPr>
          <a:xfrm>
            <a:off x="354497" y="1995472"/>
            <a:ext cx="3834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指向线性区对象的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maple tree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773F50C-A928-736E-2A10-C817996FD75D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4188542" y="1963392"/>
            <a:ext cx="1362751" cy="21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7F00488-B5DF-83AD-4DA0-C388986AC440}"/>
              </a:ext>
            </a:extLst>
          </p:cNvPr>
          <p:cNvSpPr txBox="1"/>
          <p:nvPr/>
        </p:nvSpPr>
        <p:spPr>
          <a:xfrm>
            <a:off x="349362" y="2724043"/>
            <a:ext cx="3834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标识第一个分配的匿名线性区或者是文件内存映射的线性地址</a:t>
            </a:r>
            <a:b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</a:b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C202DC3-64EF-6958-B392-617B299DD9F1}"/>
              </a:ext>
            </a:extLst>
          </p:cNvPr>
          <p:cNvCxnSpPr>
            <a:cxnSpLocks/>
          </p:cNvCxnSpPr>
          <p:nvPr/>
        </p:nvCxnSpPr>
        <p:spPr>
          <a:xfrm flipH="1">
            <a:off x="4183407" y="2199438"/>
            <a:ext cx="1367886" cy="98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B7EA449-3867-3A27-2650-1386F492BA02}"/>
              </a:ext>
            </a:extLst>
          </p:cNvPr>
          <p:cNvSpPr txBox="1"/>
          <p:nvPr/>
        </p:nvSpPr>
        <p:spPr>
          <a:xfrm>
            <a:off x="354496" y="3503076"/>
            <a:ext cx="3828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指向页表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894B289-904F-4CAE-EAC2-D95FE04B048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183406" y="2415352"/>
            <a:ext cx="1391079" cy="127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458404C-6C24-EC01-197A-C94C7869D137}"/>
              </a:ext>
            </a:extLst>
          </p:cNvPr>
          <p:cNvSpPr txBox="1"/>
          <p:nvPr/>
        </p:nvSpPr>
        <p:spPr>
          <a:xfrm>
            <a:off x="406017" y="952796"/>
            <a:ext cx="38289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表示是否有用户在使用此进程地址空间，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当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mm_count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时，此结构体就会被撤销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645E902-292C-B3BE-7225-CD86A26A6847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4234926" y="1414461"/>
            <a:ext cx="1316367" cy="36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B5C14728-C0B1-3886-D29E-4B138BB2E298}"/>
              </a:ext>
            </a:extLst>
          </p:cNvPr>
          <p:cNvSpPr txBox="1"/>
          <p:nvPr/>
        </p:nvSpPr>
        <p:spPr>
          <a:xfrm>
            <a:off x="331305" y="4118811"/>
            <a:ext cx="3828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共享此进程地址空间的线程数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FA15B65-EA4D-C9FF-5C5E-748AA66F747D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4160214" y="2818856"/>
            <a:ext cx="1391079" cy="148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8D18C50C-968D-E6CF-5FBF-CF5801764C8C}"/>
              </a:ext>
            </a:extLst>
          </p:cNvPr>
          <p:cNvSpPr txBox="1"/>
          <p:nvPr/>
        </p:nvSpPr>
        <p:spPr>
          <a:xfrm>
            <a:off x="354497" y="4755049"/>
            <a:ext cx="3828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该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mm_struct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包含的虚拟内存空间数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A4D77A0-831B-95A8-DAC4-C2E272B19D86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4183406" y="3047282"/>
            <a:ext cx="1367887" cy="189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B042D54-41C8-8861-5EB8-1819E3DC44BB}"/>
              </a:ext>
            </a:extLst>
          </p:cNvPr>
          <p:cNvSpPr txBox="1"/>
          <p:nvPr/>
        </p:nvSpPr>
        <p:spPr>
          <a:xfrm>
            <a:off x="5974572" y="744918"/>
            <a:ext cx="362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include/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linux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mm_types.h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mm_struct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72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7" grpId="0"/>
      <p:bldP spid="29" grpId="0"/>
      <p:bldP spid="45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87060D-975A-4023-E435-2FBC7614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mm_struct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B95A75-F1F4-FC68-427E-94ABA7FB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9367" y="1465009"/>
            <a:ext cx="7192707" cy="32900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94F7F94-6112-60BD-D8D9-892811D6A4DE}"/>
              </a:ext>
            </a:extLst>
          </p:cNvPr>
          <p:cNvSpPr txBox="1"/>
          <p:nvPr/>
        </p:nvSpPr>
        <p:spPr>
          <a:xfrm>
            <a:off x="179926" y="2218943"/>
            <a:ext cx="465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代码段起始结束位置，数据段起始结束位置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773F50C-A928-736E-2A10-C817996FD75D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4834517" y="2403609"/>
            <a:ext cx="787568" cy="143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458404C-6C24-EC01-197A-C94C7869D137}"/>
              </a:ext>
            </a:extLst>
          </p:cNvPr>
          <p:cNvSpPr txBox="1"/>
          <p:nvPr/>
        </p:nvSpPr>
        <p:spPr>
          <a:xfrm>
            <a:off x="179926" y="1368849"/>
            <a:ext cx="3828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映射的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Page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数量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645E902-292C-B3BE-7225-CD86A26A6847}"/>
              </a:ext>
            </a:extLst>
          </p:cNvPr>
          <p:cNvCxnSpPr>
            <a:cxnSpLocks/>
          </p:cNvCxnSpPr>
          <p:nvPr/>
        </p:nvCxnSpPr>
        <p:spPr>
          <a:xfrm flipH="1" flipV="1">
            <a:off x="4654591" y="1545631"/>
            <a:ext cx="908501" cy="186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2F6233D-6A14-421A-5C91-B6465FE12412}"/>
              </a:ext>
            </a:extLst>
          </p:cNvPr>
          <p:cNvSpPr txBox="1"/>
          <p:nvPr/>
        </p:nvSpPr>
        <p:spPr>
          <a:xfrm>
            <a:off x="179926" y="2825452"/>
            <a:ext cx="4654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堆的起始结束位置， 栈因为其性质，只有起始位置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A431FAB-ECA3-53AC-E642-AEDBCB56A4B1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4834517" y="3148618"/>
            <a:ext cx="728575" cy="876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697D4A2-8B2C-7E03-FDAE-45DEFF5B3DD4}"/>
              </a:ext>
            </a:extLst>
          </p:cNvPr>
          <p:cNvSpPr txBox="1"/>
          <p:nvPr/>
        </p:nvSpPr>
        <p:spPr>
          <a:xfrm>
            <a:off x="179926" y="3888163"/>
            <a:ext cx="4474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参数段，环境段的起始结束位置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8E1716-B9B9-EDDE-3CB6-08E115D245A2}"/>
              </a:ext>
            </a:extLst>
          </p:cNvPr>
          <p:cNvCxnSpPr>
            <a:endCxn id="32" idx="3"/>
          </p:cNvCxnSpPr>
          <p:nvPr/>
        </p:nvCxnSpPr>
        <p:spPr>
          <a:xfrm flipH="1" flipV="1">
            <a:off x="4654591" y="4072829"/>
            <a:ext cx="923651" cy="12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2C7F4B5-3ED5-1C1E-B68E-FE4AA993ABDC}"/>
              </a:ext>
            </a:extLst>
          </p:cNvPr>
          <p:cNvSpPr txBox="1"/>
          <p:nvPr/>
        </p:nvSpPr>
        <p:spPr>
          <a:xfrm>
            <a:off x="5974572" y="744918"/>
            <a:ext cx="362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include/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linux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mm_types.h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mm_struct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15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  <p:bldP spid="2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>
            <a:spLocks/>
          </p:cNvSpPr>
          <p:nvPr/>
        </p:nvSpPr>
        <p:spPr bwMode="auto">
          <a:xfrm>
            <a:off x="4886972" y="2308734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>
            <a:spLocks/>
          </p:cNvSpPr>
          <p:nvPr/>
        </p:nvSpPr>
        <p:spPr bwMode="auto">
          <a:xfrm>
            <a:off x="4723523" y="2397600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972663" y="2308734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>
            <a:spLocks/>
          </p:cNvSpPr>
          <p:nvPr/>
        </p:nvSpPr>
        <p:spPr bwMode="auto">
          <a:xfrm>
            <a:off x="4886972" y="3329098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>
            <a:spLocks/>
          </p:cNvSpPr>
          <p:nvPr/>
        </p:nvSpPr>
        <p:spPr bwMode="auto">
          <a:xfrm>
            <a:off x="4723523" y="3417963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972663" y="3329097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902574" y="2459487"/>
            <a:ext cx="1338828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999" b="1" noProof="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5080571" y="2351580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902574" y="3510002"/>
            <a:ext cx="1338828" cy="5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999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进阶题</a:t>
            </a:r>
            <a:endParaRPr kumimoji="0" lang="zh-CN" altLang="en-US" sz="2999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5080571" y="3349728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363" name="Freeform 5"/>
          <p:cNvSpPr>
            <a:spLocks/>
          </p:cNvSpPr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>
              <a:spLocks/>
            </p:cNvSpPr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8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53" grpId="0" autoUpdateAnimBg="0"/>
      <p:bldP spid="14354" grpId="0"/>
      <p:bldP spid="14355" grpId="0" autoUpdateAnimBg="0"/>
      <p:bldP spid="14356" grpId="0" animBg="1"/>
      <p:bldP spid="14366" grpId="0" autoUpdateAnimBg="0"/>
      <p:bldP spid="1436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87060D-975A-4023-E435-2FBC7614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mm_struct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B95A75-F1F4-FC68-427E-94ABA7FB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907" y="2326407"/>
            <a:ext cx="6461760" cy="22051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F41BA9-2D51-C174-6A5D-298511A0463C}"/>
              </a:ext>
            </a:extLst>
          </p:cNvPr>
          <p:cNvSpPr txBox="1"/>
          <p:nvPr/>
        </p:nvSpPr>
        <p:spPr>
          <a:xfrm>
            <a:off x="7409591" y="1857554"/>
            <a:ext cx="4058756" cy="253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mmap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mm_mt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域描述的对象相同，为什么要用不同的方式来组织相同的对象呢？原因在于，用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mmap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作为链表可以方便遍历所有元素；而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mm_mt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作为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maple tree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（一种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B-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树），适合于搜索指定的元素。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20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12D3F99-B884-BA28-7AA3-A81316BD3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vm_area_struct</a:t>
            </a:r>
            <a:endParaRPr lang="zh-CN" altLang="en-US" dirty="0">
              <a:latin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B7BE33-BAD0-7583-08AE-D63F8B659DDE}"/>
              </a:ext>
            </a:extLst>
          </p:cNvPr>
          <p:cNvSpPr txBox="1"/>
          <p:nvPr/>
        </p:nvSpPr>
        <p:spPr>
          <a:xfrm>
            <a:off x="706447" y="5754058"/>
            <a:ext cx="10915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lucida grande"/>
                <a:ea typeface="微软雅黑"/>
                <a:cs typeface="+mn-cs"/>
              </a:rPr>
              <a:t>vm_area_struct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Lato" panose="020F0502020204030204" pitchFamily="34" charset="0"/>
                <a:ea typeface="微软雅黑"/>
                <a:cs typeface="+mn-cs"/>
              </a:rPr>
              <a:t>描述了虚拟地址空间的一个区间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Lato" panose="020F0502020204030204" pitchFamily="34" charset="0"/>
                <a:ea typeface="微软雅黑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Lato" panose="020F0502020204030204" pitchFamily="34" charset="0"/>
                <a:ea typeface="微软雅黑"/>
                <a:cs typeface="+mn-cs"/>
              </a:rPr>
              <a:t>一个进程的虚拟空间（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Lato" panose="020F0502020204030204" pitchFamily="34" charset="0"/>
                <a:ea typeface="微软雅黑"/>
                <a:cs typeface="+mn-cs"/>
              </a:rPr>
              <a:t>mm_struct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Lato" panose="020F0502020204030204" pitchFamily="34" charset="0"/>
                <a:ea typeface="微软雅黑"/>
                <a:cs typeface="+mn-cs"/>
              </a:rPr>
              <a:t>）中可能有多个虚拟区间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155303-3F3B-30E9-2CCE-8DCFB719536B}"/>
              </a:ext>
            </a:extLst>
          </p:cNvPr>
          <p:cNvSpPr txBox="1"/>
          <p:nvPr/>
        </p:nvSpPr>
        <p:spPr>
          <a:xfrm>
            <a:off x="1998407" y="1036886"/>
            <a:ext cx="59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include/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linux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mm_types.h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vm_area_struct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5AF7C1-8685-E5CC-7F2C-04BE76B86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19" y="1476619"/>
            <a:ext cx="9304762" cy="3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06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99F4A1-DD53-6E8F-E15E-02BE285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363636"/>
                </a:solidFill>
                <a:latin typeface="+mj-ea"/>
              </a:rPr>
              <a:t>一个</a:t>
            </a:r>
            <a:r>
              <a:rPr lang="zh-CN" altLang="en-US" b="0" i="0" dirty="0">
                <a:solidFill>
                  <a:srgbClr val="363636"/>
                </a:solidFill>
                <a:effectLst/>
                <a:latin typeface="+mj-ea"/>
              </a:rPr>
              <a:t>进程的虚拟内存简化布局以及相应的几个数据结构之间的关系</a:t>
            </a:r>
            <a:endParaRPr lang="zh-CN" altLang="en-US" dirty="0">
              <a:latin typeface="+mj-ea"/>
            </a:endParaRPr>
          </a:p>
        </p:txBody>
      </p:sp>
      <p:pic>
        <p:nvPicPr>
          <p:cNvPr id="4" name="内容占位符 6">
            <a:extLst>
              <a:ext uri="{FF2B5EF4-FFF2-40B4-BE49-F238E27FC236}">
                <a16:creationId xmlns:a16="http://schemas.microsoft.com/office/drawing/2014/main" id="{7FCDABE8-A95A-0F45-075A-85C92D252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08" t="624" r="9023"/>
          <a:stretch/>
        </p:blipFill>
        <p:spPr bwMode="auto">
          <a:xfrm>
            <a:off x="3417431" y="736383"/>
            <a:ext cx="5333945" cy="538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712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F0F80A4-7DE6-F5CD-B3CF-7EBCCAF5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mm_struct</a:t>
            </a:r>
            <a:r>
              <a:rPr lang="zh-CN" altLang="en-US" dirty="0">
                <a:latin typeface="+mj-ea"/>
              </a:rPr>
              <a:t>的管理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CF55F8-7519-E896-AADC-9559FFFF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992906"/>
            <a:ext cx="5182012" cy="38103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73B8C8-81D9-0252-681F-7E3C6DA4BB47}"/>
              </a:ext>
            </a:extLst>
          </p:cNvPr>
          <p:cNvSpPr txBox="1"/>
          <p:nvPr/>
        </p:nvSpPr>
        <p:spPr>
          <a:xfrm>
            <a:off x="5921478" y="992906"/>
            <a:ext cx="6096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这些函数实现了对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的管理，例如当一个进程被创建（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fork.c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）时，将会调用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lru_gen_init_mm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函数来完成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mm_init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3B0D93-A2CA-579A-D2AE-C2B65A46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5" y="5188954"/>
            <a:ext cx="5182012" cy="7299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380CC95-3056-241F-BEE5-8852B209E705}"/>
              </a:ext>
            </a:extLst>
          </p:cNvPr>
          <p:cNvSpPr txBox="1"/>
          <p:nvPr/>
        </p:nvSpPr>
        <p:spPr>
          <a:xfrm>
            <a:off x="5960517" y="1993709"/>
            <a:ext cx="594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linux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/kernel/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fork.c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：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63A7040-B5F0-4934-B87D-A4380452BCC3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5513317" y="1454571"/>
            <a:ext cx="408161" cy="144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3BA4CFC5-B643-33A0-2638-34288013F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614" y="2586529"/>
            <a:ext cx="5825081" cy="1684941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E803F0E-64DD-68EC-4816-781BBF61CB66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5513317" y="1454571"/>
            <a:ext cx="408161" cy="40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04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11713" y="2860423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998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进阶题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2621" cy="193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2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6" grpId="0" autoUpdateAnimBg="0"/>
      <p:bldP spid="10247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Linux </a:t>
            </a:r>
            <a:r>
              <a:rPr lang="zh-CN" altLang="en-US" dirty="0"/>
              <a:t>如何实现页替换（</a:t>
            </a:r>
            <a:r>
              <a:rPr lang="en-US" altLang="zh-CN" dirty="0"/>
              <a:t>Page Swap</a:t>
            </a:r>
            <a:r>
              <a:rPr lang="zh-CN" altLang="en-US" dirty="0"/>
              <a:t>）？请结合相关源码 </a:t>
            </a:r>
            <a:r>
              <a:rPr lang="en-US" altLang="zh-CN" dirty="0"/>
              <a:t>[ mm/</a:t>
            </a:r>
            <a:r>
              <a:rPr lang="en-US" altLang="zh-CN" dirty="0" err="1"/>
              <a:t>vmscan.c</a:t>
            </a:r>
            <a:r>
              <a:rPr lang="en-US" altLang="zh-CN" dirty="0"/>
              <a:t> ] </a:t>
            </a:r>
            <a:r>
              <a:rPr lang="zh-CN" altLang="en-US" dirty="0"/>
              <a:t>分析 </a:t>
            </a:r>
            <a:r>
              <a:rPr lang="en-US" altLang="zh-CN" dirty="0" err="1"/>
              <a:t>kswapd</a:t>
            </a:r>
            <a:r>
              <a:rPr lang="en-US" altLang="zh-CN" dirty="0"/>
              <a:t> </a:t>
            </a:r>
            <a:r>
              <a:rPr lang="zh-CN" altLang="en-US" dirty="0"/>
              <a:t>机制 管理页换出的过程。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6FB86A68-92BD-4280-95D9-CAE190B7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5" y="1"/>
            <a:ext cx="11506198" cy="546100"/>
          </a:xfrm>
        </p:spPr>
        <p:txBody>
          <a:bodyPr>
            <a:normAutofit/>
          </a:bodyPr>
          <a:lstStyle/>
          <a:p>
            <a:r>
              <a:rPr lang="zh-CN" altLang="en-US" dirty="0"/>
              <a:t>进阶题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1FCCDF-71D1-317B-2B43-F586C1F3D13B}"/>
              </a:ext>
            </a:extLst>
          </p:cNvPr>
          <p:cNvSpPr txBox="1"/>
          <p:nvPr/>
        </p:nvSpPr>
        <p:spPr>
          <a:xfrm>
            <a:off x="331303" y="6079084"/>
            <a:ext cx="6094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ref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http://t.csdnimg.cn/vAdK1</a:t>
            </a:r>
          </a:p>
        </p:txBody>
      </p:sp>
    </p:spTree>
    <p:extLst>
      <p:ext uri="{BB962C8B-B14F-4D97-AF65-F5344CB8AC3E}">
        <p14:creationId xmlns:p14="http://schemas.microsoft.com/office/powerpoint/2010/main" val="3095277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B7A79B9-A22E-9447-3C04-719427E0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kswapd</a:t>
            </a:r>
            <a:r>
              <a:rPr lang="zh-CN" altLang="en-US" dirty="0">
                <a:latin typeface="+mj-ea"/>
              </a:rPr>
              <a:t>流程图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286F48-E050-50A4-D72A-D70BCE98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14" y="620927"/>
            <a:ext cx="6648373" cy="561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0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0DE477C-E518-2E5A-FCF6-A7471CD3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kswapd_init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ADF40B-D000-ADE3-7110-266BE231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00" y="809130"/>
            <a:ext cx="5238095" cy="23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F49FA7-1D53-B264-B411-4C014610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75100"/>
            <a:ext cx="5047881" cy="31829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EDB964F-621F-4FC3-9F63-DCC25614A41A}"/>
              </a:ext>
            </a:extLst>
          </p:cNvPr>
          <p:cNvSpPr/>
          <p:nvPr/>
        </p:nvSpPr>
        <p:spPr>
          <a:xfrm>
            <a:off x="7138220" y="5108841"/>
            <a:ext cx="3881775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7E8B40-30EA-FB80-6CEE-31B6DC9DB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403" y="448876"/>
            <a:ext cx="5047881" cy="295661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6BAF576-8BFE-F271-1DD7-6B5C461D1ADE}"/>
              </a:ext>
            </a:extLst>
          </p:cNvPr>
          <p:cNvCxnSpPr/>
          <p:nvPr/>
        </p:nvCxnSpPr>
        <p:spPr>
          <a:xfrm flipV="1">
            <a:off x="5262225" y="1050085"/>
            <a:ext cx="1321455" cy="932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4620383-5D62-D671-EA40-C5BD4B6E636B}"/>
              </a:ext>
            </a:extLst>
          </p:cNvPr>
          <p:cNvCxnSpPr/>
          <p:nvPr/>
        </p:nvCxnSpPr>
        <p:spPr>
          <a:xfrm>
            <a:off x="5061646" y="2501326"/>
            <a:ext cx="1513761" cy="171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85EDFA1-DC60-43E9-3765-0A5B95229E43}"/>
              </a:ext>
            </a:extLst>
          </p:cNvPr>
          <p:cNvSpPr txBox="1"/>
          <p:nvPr/>
        </p:nvSpPr>
        <p:spPr>
          <a:xfrm>
            <a:off x="493172" y="3585280"/>
            <a:ext cx="46890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函数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kswapd_init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()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是在系统初始化期间被调用的。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-apple-system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swap_setup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()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中根据物理内存的大小设定一个全局量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page_cluster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-apple-system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然后调用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kswapd_run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为每个节点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创建线程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kswapd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微软雅黑"/>
                <a:cs typeface="+mn-cs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41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6B8E30A-BC65-01A6-F846-DD82A313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kswapd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6F8214-9176-76E7-E20A-A2017252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6" y="831809"/>
            <a:ext cx="6025758" cy="54746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080E284-CA88-1E46-6BF1-459941DD820A}"/>
              </a:ext>
            </a:extLst>
          </p:cNvPr>
          <p:cNvSpPr txBox="1"/>
          <p:nvPr/>
        </p:nvSpPr>
        <p:spPr>
          <a:xfrm>
            <a:off x="6939863" y="1171993"/>
            <a:ext cx="4156504" cy="5028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Kswapd的主循环是一个死循环，首先设置kswapd内核线程的进程描述符的标志位，只有当kthread _should_stop的时候才会break跳出循环体，会kswapd_try_to_sleep中睡眠，并让出CPU控制权。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当系统内存紧张时，这时内存分配函数会调用wakeup_kswapd()来唤醒kswapd内核线程，此时kswapd内核线程在kswapd_try_to_sleep函数中被唤醒，然后调用balance_pgdat()函数来回收页面。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354FE5-7A81-2ABC-A55F-518CC562F2C0}"/>
              </a:ext>
            </a:extLst>
          </p:cNvPr>
          <p:cNvSpPr/>
          <p:nvPr/>
        </p:nvSpPr>
        <p:spPr>
          <a:xfrm>
            <a:off x="1427205" y="4139514"/>
            <a:ext cx="2644346" cy="28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C8D32D-3EE9-C49C-FF97-51FE9042FFF3}"/>
              </a:ext>
            </a:extLst>
          </p:cNvPr>
          <p:cNvSpPr/>
          <p:nvPr/>
        </p:nvSpPr>
        <p:spPr>
          <a:xfrm>
            <a:off x="1427205" y="5004691"/>
            <a:ext cx="4337222" cy="160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215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96A7B-2A02-889D-EB81-F889BB75E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 err="1"/>
              <a:t>kswap</a:t>
            </a:r>
            <a:r>
              <a:rPr lang="zh-CN" altLang="en-US" dirty="0"/>
              <a:t>进程的内存回收控制结构</a:t>
            </a:r>
            <a:r>
              <a:rPr lang="en-US" altLang="zh-CN" dirty="0"/>
              <a:t>(struct </a:t>
            </a:r>
            <a:r>
              <a:rPr lang="en-US" altLang="zh-CN" dirty="0" err="1"/>
              <a:t>scan_control</a:t>
            </a:r>
            <a:r>
              <a:rPr lang="en-US" altLang="zh-CN" dirty="0"/>
              <a:t>)</a:t>
            </a:r>
            <a:r>
              <a:rPr lang="zh-CN" altLang="en-US" dirty="0"/>
              <a:t>，允许</a:t>
            </a:r>
            <a:r>
              <a:rPr lang="en-US" altLang="zh-CN" dirty="0" err="1"/>
              <a:t>unmap</a:t>
            </a:r>
            <a:r>
              <a:rPr lang="zh-CN" altLang="en-US" dirty="0"/>
              <a:t>和</a:t>
            </a:r>
            <a:r>
              <a:rPr lang="en-US" altLang="zh-CN" dirty="0"/>
              <a:t>swap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zh-CN" altLang="en-US" dirty="0"/>
              <a:t>判断</a:t>
            </a:r>
            <a:r>
              <a:rPr lang="en-US" altLang="zh-CN" dirty="0" err="1"/>
              <a:t>buffer_head</a:t>
            </a:r>
            <a:r>
              <a:rPr lang="zh-CN" altLang="en-US" dirty="0"/>
              <a:t>缓存是否太多，太多就从最高内存域开始回收</a:t>
            </a:r>
            <a:endParaRPr lang="en-US" altLang="zh-CN" dirty="0"/>
          </a:p>
          <a:p>
            <a:r>
              <a:rPr lang="zh-CN" altLang="en-US" dirty="0"/>
              <a:t>判断是否有</a:t>
            </a:r>
            <a:r>
              <a:rPr lang="en-US" altLang="zh-CN" dirty="0"/>
              <a:t>zone</a:t>
            </a:r>
            <a:r>
              <a:rPr lang="zh-CN" altLang="en-US" dirty="0"/>
              <a:t>能满足此次内存分配，有则此次</a:t>
            </a:r>
            <a:r>
              <a:rPr lang="en-US" altLang="zh-CN" dirty="0" err="1"/>
              <a:t>kswap</a:t>
            </a:r>
            <a:r>
              <a:rPr lang="zh-CN" altLang="en-US" dirty="0"/>
              <a:t>回收可以停止</a:t>
            </a:r>
            <a:endParaRPr lang="en-US" altLang="zh-CN" dirty="0"/>
          </a:p>
          <a:p>
            <a:r>
              <a:rPr lang="zh-CN" altLang="en-US" dirty="0"/>
              <a:t>如果非活动匿名页太少，对匿名</a:t>
            </a:r>
            <a:r>
              <a:rPr lang="en-US" altLang="zh-CN" dirty="0"/>
              <a:t>active</a:t>
            </a:r>
            <a:r>
              <a:rPr lang="zh-CN" altLang="en-US" dirty="0"/>
              <a:t>链表做老化处理</a:t>
            </a:r>
            <a:endParaRPr lang="en-US" altLang="zh-CN" dirty="0"/>
          </a:p>
          <a:p>
            <a:r>
              <a:rPr lang="zh-CN" altLang="en-US" dirty="0"/>
              <a:t>调用</a:t>
            </a:r>
            <a:r>
              <a:rPr lang="en-US" altLang="zh-CN" dirty="0" err="1"/>
              <a:t>kswapd_shrink_node</a:t>
            </a:r>
            <a:r>
              <a:rPr lang="zh-CN" altLang="en-US" dirty="0"/>
              <a:t>开始回收内存</a:t>
            </a:r>
            <a:endParaRPr lang="en-US" altLang="zh-CN" dirty="0"/>
          </a:p>
          <a:p>
            <a:r>
              <a:rPr lang="zh-CN" altLang="en-US" dirty="0"/>
              <a:t>回收完毕判断是否需要唤醒等待内存的进程</a:t>
            </a:r>
            <a:endParaRPr lang="en-US" altLang="zh-CN" dirty="0"/>
          </a:p>
          <a:p>
            <a:r>
              <a:rPr lang="zh-CN" altLang="en-US" dirty="0"/>
              <a:t>此次</a:t>
            </a:r>
            <a:r>
              <a:rPr lang="en-US" altLang="zh-CN" dirty="0" err="1"/>
              <a:t>kswap</a:t>
            </a:r>
            <a:r>
              <a:rPr lang="zh-CN" altLang="en-US" dirty="0"/>
              <a:t>没有回收到页面，失败次数加</a:t>
            </a:r>
            <a:r>
              <a:rPr lang="en-US" altLang="zh-CN" dirty="0"/>
              <a:t>1</a:t>
            </a:r>
            <a:r>
              <a:rPr lang="zh-CN" altLang="en-US" dirty="0"/>
              <a:t>，达到</a:t>
            </a:r>
            <a:r>
              <a:rPr lang="en-US" altLang="zh-CN" dirty="0"/>
              <a:t>16</a:t>
            </a:r>
            <a:r>
              <a:rPr lang="zh-CN" altLang="en-US" dirty="0"/>
              <a:t>次就放弃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00BEF4-0032-6E8E-9E9A-750334A3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balance_pgdat</a:t>
            </a:r>
            <a:endParaRPr lang="zh-CN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563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>
            <a:spLocks/>
          </p:cNvSpPr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03777" y="2860102"/>
            <a:ext cx="5508060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998" b="1" dirty="0">
                <a:solidFill>
                  <a:srgbClr val="FDCB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基础题</a:t>
            </a:r>
            <a:endParaRPr kumimoji="0" lang="zh-CN" altLang="en-US" sz="3998" b="1" i="0" u="none" strike="noStrike" kern="1200" cap="none" spc="0" normalizeH="0" baseline="0" noProof="0" dirty="0">
              <a:ln>
                <a:noFill/>
              </a:ln>
              <a:solidFill>
                <a:srgbClr val="FDCB3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1987" cy="19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0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42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 autoUpdateAnimBg="0"/>
      <p:bldP spid="10244" grpId="0" animBg="1" autoUpdateAnimBg="0"/>
      <p:bldP spid="10246" grpId="0" autoUpdateAnimBg="0"/>
      <p:bldP spid="1024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7655ED5-F38D-AC46-4DF2-098DF6C9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ea"/>
              </a:rPr>
              <a:t>kswapd_shrink_node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B2D3D2-5778-15B6-473A-D7941CC8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72" y="1305361"/>
            <a:ext cx="6473615" cy="4469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DBA9C0-98A1-0B64-6AFF-461672E64EF6}"/>
              </a:ext>
            </a:extLst>
          </p:cNvPr>
          <p:cNvSpPr txBox="1"/>
          <p:nvPr/>
        </p:nvSpPr>
        <p:spPr>
          <a:xfrm>
            <a:off x="7524877" y="1510266"/>
            <a:ext cx="3874231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主要流程：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计算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high_wmark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水位值，回收页面数量要大于该值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node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进行内存回收，包括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LRU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链表和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slab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缓存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如果已经回收到两倍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order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大小的内存，设置检测内存阈值检测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order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阶，避免过度回收</a:t>
            </a:r>
          </a:p>
        </p:txBody>
      </p:sp>
    </p:spTree>
    <p:extLst>
      <p:ext uri="{BB962C8B-B14F-4D97-AF65-F5344CB8AC3E}">
        <p14:creationId xmlns:p14="http://schemas.microsoft.com/office/powerpoint/2010/main" val="1098395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8931" y="1899745"/>
            <a:ext cx="5741500" cy="1757855"/>
          </a:xfrm>
        </p:spPr>
        <p:txBody>
          <a:bodyPr/>
          <a:lstStyle/>
          <a:p>
            <a:r>
              <a:rPr lang="zh-CN" altLang="en-US" dirty="0"/>
              <a:t>数据结构是</a:t>
            </a:r>
            <a:r>
              <a:rPr lang="en-US" altLang="zh-CN" dirty="0"/>
              <a:t>header</a:t>
            </a:r>
            <a:r>
              <a:rPr lang="zh-CN" altLang="en-US" dirty="0"/>
              <a:t>，包含一个指向下一个存储块的指针</a:t>
            </a:r>
            <a:r>
              <a:rPr lang="en-US" altLang="zh-CN" dirty="0" err="1"/>
              <a:t>ptr</a:t>
            </a:r>
            <a:r>
              <a:rPr lang="zh-CN" altLang="en-US" dirty="0"/>
              <a:t>和无符号整数</a:t>
            </a:r>
            <a:r>
              <a:rPr lang="en-US" altLang="zh-CN" dirty="0"/>
              <a:t>size</a:t>
            </a:r>
            <a:r>
              <a:rPr lang="zh-CN" altLang="en-US" dirty="0"/>
              <a:t>，表示块大小。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6FB86A68-92BD-4280-95D9-CAE190B7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40" y="455750"/>
            <a:ext cx="11506198" cy="5461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基础题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malloc</a:t>
            </a:r>
            <a:r>
              <a:rPr lang="zh-CN" altLang="en-US" dirty="0"/>
              <a:t>（）选择可用空间的数据结构是什么？这个数据结构的初始状态是什么？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8E89E8-2319-6564-52BF-8EC96B8DD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9" y="1424334"/>
            <a:ext cx="4501279" cy="2841233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F49DA0A-909D-F16F-7428-45ECF37A3ECB}"/>
              </a:ext>
            </a:extLst>
          </p:cNvPr>
          <p:cNvSpPr txBox="1">
            <a:spLocks/>
          </p:cNvSpPr>
          <p:nvPr/>
        </p:nvSpPr>
        <p:spPr>
          <a:xfrm>
            <a:off x="7596299" y="4555495"/>
            <a:ext cx="3847063" cy="2400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初始状态：头结点</a:t>
            </a:r>
            <a:r>
              <a:rPr lang="en-US" altLang="zh-CN" dirty="0"/>
              <a:t>base</a:t>
            </a:r>
            <a:r>
              <a:rPr lang="zh-CN" altLang="en-US" dirty="0"/>
              <a:t>的指针指向自己，</a:t>
            </a:r>
            <a:r>
              <a:rPr lang="en-US" altLang="zh-CN" dirty="0"/>
              <a:t>size=0</a:t>
            </a:r>
            <a:r>
              <a:rPr lang="zh-CN" altLang="en-US" dirty="0"/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14EF66-4B92-5C73-C0F5-8634E9DFB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3" b="60205"/>
          <a:stretch/>
        </p:blipFill>
        <p:spPr>
          <a:xfrm>
            <a:off x="551569" y="4315751"/>
            <a:ext cx="6766691" cy="22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1B7C480-7CC4-12ED-16E6-D74FF4551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917" y="3286125"/>
            <a:ext cx="5444583" cy="3116125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p-&gt;size &lt; </a:t>
            </a:r>
            <a:r>
              <a:rPr lang="en-US" altLang="zh-CN" dirty="0" err="1"/>
              <a:t>nunits</a:t>
            </a:r>
            <a:r>
              <a:rPr lang="zh-CN" altLang="en-US" dirty="0"/>
              <a:t>时，意味着空间不足，即指针</a:t>
            </a:r>
            <a:r>
              <a:rPr lang="en-US" altLang="zh-CN" dirty="0"/>
              <a:t>p==</a:t>
            </a:r>
            <a:r>
              <a:rPr lang="en-US" altLang="zh-CN" dirty="0" err="1"/>
              <a:t>freep</a:t>
            </a:r>
            <a:r>
              <a:rPr lang="zh-CN" altLang="en-US" dirty="0"/>
              <a:t>。此时，调用</a:t>
            </a:r>
            <a:r>
              <a:rPr lang="en-US" altLang="zh-CN" dirty="0" err="1"/>
              <a:t>morecore</a:t>
            </a:r>
            <a:r>
              <a:rPr lang="zh-CN" altLang="en-US" dirty="0"/>
              <a:t>（）函数。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DB79A6-D2C7-C55A-FADE-6B9A97996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3" y="455750"/>
            <a:ext cx="11506198" cy="5461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基础题</a:t>
            </a:r>
            <a:r>
              <a:rPr lang="en-US" altLang="zh-CN" dirty="0"/>
              <a:t>2</a:t>
            </a:r>
            <a:r>
              <a:rPr lang="zh-CN" altLang="en-US" dirty="0"/>
              <a:t>：若</a:t>
            </a:r>
            <a:r>
              <a:rPr lang="en-US" altLang="zh-CN" dirty="0"/>
              <a:t>malloc</a:t>
            </a:r>
            <a:r>
              <a:rPr lang="zh-CN" altLang="en-US" dirty="0"/>
              <a:t>（）空间不足，将会执行哪些操作？哪些情况下会出现空间不足的情况？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B5D0E-02F5-2D57-1BBC-79D38867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3" y="1541242"/>
            <a:ext cx="5951558" cy="49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6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B4AF96A-0A2E-FB7D-065C-914A7033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85" y="455750"/>
            <a:ext cx="11506198" cy="5461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基础题</a:t>
            </a:r>
            <a:r>
              <a:rPr lang="en-US" altLang="zh-CN" dirty="0"/>
              <a:t>2</a:t>
            </a:r>
            <a:r>
              <a:rPr lang="zh-CN" altLang="en-US" dirty="0"/>
              <a:t>：若</a:t>
            </a:r>
            <a:r>
              <a:rPr lang="en-US" altLang="zh-CN" dirty="0"/>
              <a:t>malloc</a:t>
            </a:r>
            <a:r>
              <a:rPr lang="zh-CN" altLang="en-US" dirty="0"/>
              <a:t>（）空间不足，将会执行哪些操作？哪些情况下会出现空间不足的情况？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F718AB-2BEB-C76D-35D5-F5316CA8C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021" y="1243013"/>
            <a:ext cx="5833241" cy="515923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morecore</a:t>
            </a:r>
            <a:r>
              <a:rPr lang="en-US" altLang="zh-CN" dirty="0"/>
              <a:t>()</a:t>
            </a:r>
            <a:r>
              <a:rPr lang="zh-CN" altLang="en-US" dirty="0"/>
              <a:t>函数调用</a:t>
            </a:r>
            <a:r>
              <a:rPr lang="en-US" altLang="zh-CN" dirty="0" err="1"/>
              <a:t>sbrk</a:t>
            </a:r>
            <a:r>
              <a:rPr lang="en-US" altLang="zh-CN" dirty="0"/>
              <a:t>()</a:t>
            </a:r>
            <a:r>
              <a:rPr lang="zh-CN" altLang="en-US" dirty="0"/>
              <a:t>函数分配大小至少为</a:t>
            </a:r>
            <a:r>
              <a:rPr lang="en-US" altLang="zh-CN" dirty="0"/>
              <a:t>4KB*</a:t>
            </a:r>
            <a:r>
              <a:rPr lang="en-US" altLang="zh-CN" dirty="0" err="1"/>
              <a:t>sizeof</a:t>
            </a:r>
            <a:r>
              <a:rPr lang="zh-CN" altLang="en-US" dirty="0"/>
              <a:t>（</a:t>
            </a:r>
            <a:r>
              <a:rPr lang="en-US" altLang="zh-CN" dirty="0"/>
              <a:t>Header</a:t>
            </a:r>
            <a:r>
              <a:rPr lang="zh-CN" altLang="en-US" dirty="0"/>
              <a:t>）的空间。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sbrk</a:t>
            </a:r>
            <a:r>
              <a:rPr lang="en-US" altLang="zh-CN" dirty="0"/>
              <a:t>()</a:t>
            </a:r>
            <a:r>
              <a:rPr lang="zh-CN" altLang="en-US" dirty="0"/>
              <a:t>为系统调用函数（位于</a:t>
            </a:r>
            <a:r>
              <a:rPr lang="en-US" altLang="zh-CN" dirty="0"/>
              <a:t>kernel/</a:t>
            </a:r>
            <a:r>
              <a:rPr lang="en-US" altLang="zh-CN" dirty="0" err="1"/>
              <a:t>sysproc.c</a:t>
            </a:r>
            <a:r>
              <a:rPr lang="zh-CN" altLang="en-US" dirty="0"/>
              <a:t>），先</a:t>
            </a:r>
            <a:r>
              <a:rPr lang="zh-CN" altLang="en-US" b="0" i="0" dirty="0">
                <a:effectLst/>
                <a:latin typeface="Söhne Mono"/>
              </a:rPr>
              <a:t>从用户空间获取参数 </a:t>
            </a:r>
            <a:r>
              <a:rPr lang="en-US" altLang="zh-CN" b="0" i="0" dirty="0">
                <a:effectLst/>
                <a:latin typeface="Söhne Mono"/>
              </a:rPr>
              <a:t>n</a:t>
            </a:r>
            <a:r>
              <a:rPr lang="zh-CN" altLang="en-US" b="0" i="0" dirty="0">
                <a:effectLst/>
                <a:latin typeface="Söhne Mono"/>
              </a:rPr>
              <a:t>，表示要增加的内存字节数。获取当前进程的堆顶地址，调用 </a:t>
            </a:r>
            <a:r>
              <a:rPr lang="en-US" altLang="zh-CN" b="0" i="0" dirty="0" err="1">
                <a:effectLst/>
                <a:latin typeface="Söhne Mono"/>
              </a:rPr>
              <a:t>growproc</a:t>
            </a:r>
            <a:r>
              <a:rPr lang="en-US" altLang="zh-CN" b="0" i="0" dirty="0">
                <a:effectLst/>
                <a:latin typeface="Söhne Mono"/>
              </a:rPr>
              <a:t>() </a:t>
            </a:r>
            <a:r>
              <a:rPr lang="zh-CN" altLang="en-US" b="0" i="0" dirty="0">
                <a:effectLst/>
                <a:latin typeface="Söhne Mono"/>
              </a:rPr>
              <a:t>函数来扩展进程的堆</a:t>
            </a:r>
            <a:r>
              <a:rPr lang="zh-CN" altLang="en-US" dirty="0">
                <a:latin typeface="Söhne Mono"/>
              </a:rPr>
              <a:t>。成功后</a:t>
            </a:r>
            <a:r>
              <a:rPr lang="zh-CN" altLang="en-US" b="0" i="0" dirty="0">
                <a:effectLst/>
                <a:latin typeface="Söhne Mono"/>
              </a:rPr>
              <a:t>返回原堆顶地址，即为成功分配内存的起始地址。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42F6B7-AA67-E2CD-502F-7C5C27C8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5" y="1001850"/>
            <a:ext cx="3987754" cy="3007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BFEDE5-7D4C-7ABC-66B8-4FD4FB70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5" y="4104372"/>
            <a:ext cx="3987755" cy="27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94B0D34-0622-6E7A-24FE-C3CB76DE5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853559"/>
            <a:ext cx="5741500" cy="3288560"/>
          </a:xfrm>
        </p:spPr>
        <p:txBody>
          <a:bodyPr/>
          <a:lstStyle/>
          <a:p>
            <a:r>
              <a:rPr lang="en-US" altLang="zh-CN" dirty="0" err="1"/>
              <a:t>growproc</a:t>
            </a:r>
            <a:r>
              <a:rPr lang="en-US" altLang="zh-CN" dirty="0"/>
              <a:t>()</a:t>
            </a:r>
            <a:r>
              <a:rPr lang="zh-CN" altLang="en-US" dirty="0"/>
              <a:t>函数</a:t>
            </a:r>
            <a:r>
              <a:rPr lang="en-US" altLang="zh-CN" dirty="0"/>
              <a:t>(</a:t>
            </a:r>
            <a:r>
              <a:rPr lang="zh-CN" altLang="en-US" dirty="0"/>
              <a:t>位于</a:t>
            </a:r>
            <a:r>
              <a:rPr lang="en-US" altLang="zh-CN" dirty="0"/>
              <a:t>kernel/</a:t>
            </a:r>
            <a:r>
              <a:rPr lang="en-US" altLang="zh-CN" dirty="0" err="1"/>
              <a:t>proc.c</a:t>
            </a:r>
            <a:r>
              <a:rPr lang="en-US" altLang="zh-CN" dirty="0"/>
              <a:t>)</a:t>
            </a:r>
            <a:r>
              <a:rPr lang="zh-CN" altLang="en-US" dirty="0"/>
              <a:t>通过调用</a:t>
            </a:r>
            <a:r>
              <a:rPr lang="en-US" altLang="zh-CN" dirty="0" err="1"/>
              <a:t>uvmalloc</a:t>
            </a:r>
            <a:r>
              <a:rPr lang="en-US" altLang="zh-CN" dirty="0"/>
              <a:t>() </a:t>
            </a:r>
            <a:r>
              <a:rPr lang="zh-CN" altLang="en-US" dirty="0"/>
              <a:t>或 </a:t>
            </a:r>
            <a:r>
              <a:rPr lang="en-US" altLang="zh-CN" dirty="0" err="1"/>
              <a:t>uvmdealloc</a:t>
            </a:r>
            <a:r>
              <a:rPr lang="en-US" altLang="zh-CN" dirty="0"/>
              <a:t> ()</a:t>
            </a:r>
            <a:r>
              <a:rPr lang="zh-CN" altLang="en-US" dirty="0"/>
              <a:t>来实现对进程地址空间的扩展或缩小。函数返回 </a:t>
            </a:r>
            <a:r>
              <a:rPr lang="en-US" altLang="zh-CN" dirty="0"/>
              <a:t>0 </a:t>
            </a:r>
            <a:r>
              <a:rPr lang="zh-CN" altLang="en-US" dirty="0"/>
              <a:t>表示成功，返回 </a:t>
            </a:r>
            <a:r>
              <a:rPr lang="en-US" altLang="zh-CN" dirty="0"/>
              <a:t>-1 </a:t>
            </a:r>
            <a:r>
              <a:rPr lang="zh-CN" altLang="en-US" dirty="0"/>
              <a:t>表示失败。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51F146-1217-7B22-6BBA-D6186FE3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455750"/>
            <a:ext cx="11506198" cy="5461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基础题</a:t>
            </a:r>
            <a:r>
              <a:rPr lang="en-US" altLang="zh-CN" dirty="0"/>
              <a:t>2</a:t>
            </a:r>
            <a:r>
              <a:rPr lang="zh-CN" altLang="en-US" dirty="0"/>
              <a:t>：若</a:t>
            </a:r>
            <a:r>
              <a:rPr lang="en-US" altLang="zh-CN" dirty="0"/>
              <a:t>malloc</a:t>
            </a:r>
            <a:r>
              <a:rPr lang="zh-CN" altLang="en-US" dirty="0"/>
              <a:t>（）空间不足，将会执行哪些操作？哪些情况下会出现空间不足的情况？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513655-4283-BBA4-132D-8D17B987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0" y="1852447"/>
            <a:ext cx="5641419" cy="41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0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幻灯片缩放定位 26">
                <a:extLst>
                  <a:ext uri="{FF2B5EF4-FFF2-40B4-BE49-F238E27FC236}">
                    <a16:creationId xmlns:a16="http://schemas.microsoft.com/office/drawing/2014/main" id="{A674EC15-F674-0D49-4112-4BAE86830F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15199" y="1809509"/>
              <a:ext cx="3048000" cy="1714500"/>
            </p:xfrm>
            <a:graphic>
              <a:graphicData uri="http://schemas.microsoft.com/office/powerpoint/2016/slidezoom">
                <pslz:sldZm>
                  <pslz:sldZmObj sldId="273" cId="4183623010">
                    <pslz:zmPr id="{5B1BC193-5987-473C-82B9-F476FB6F6FDA}" transitionDur="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88900" cap="sq">
                          <a:solidFill>
                            <a:srgbClr val="FFFFFF"/>
                          </a:solidFill>
                          <a:miter lim="800000"/>
                        </a:ln>
                        <a:effectLst>
                          <a:outerShdw blurRad="55000" dist="18000" dir="54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200000"/>
                          </a:lightRig>
                        </a:scene3d>
                        <a:sp3d>
                          <a:bevelT w="25400" h="1905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幻灯片缩放定位 2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74EC15-F674-0D49-4112-4BAE86830F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5199" y="1809509"/>
                <a:ext cx="3048000" cy="17145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mc:Fallback>
      </mc:AlternateContent>
      <p:sp>
        <p:nvSpPr>
          <p:cNvPr id="4" name="标题 2">
            <a:extLst>
              <a:ext uri="{FF2B5EF4-FFF2-40B4-BE49-F238E27FC236}">
                <a16:creationId xmlns:a16="http://schemas.microsoft.com/office/drawing/2014/main" id="{6FB86A68-92BD-4280-95D9-CAE190B7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00" y="433153"/>
            <a:ext cx="11506198" cy="5461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基础题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Linux </a:t>
            </a:r>
            <a:r>
              <a:rPr lang="zh-CN" altLang="en-US" dirty="0"/>
              <a:t>中可用空间是用何种数据结构组织的？请结合相关源码 </a:t>
            </a:r>
            <a:r>
              <a:rPr lang="en-US" altLang="zh-CN" dirty="0"/>
              <a:t>[ mm/</a:t>
            </a:r>
            <a:r>
              <a:rPr lang="en-US" altLang="zh-CN" dirty="0" err="1"/>
              <a:t>page_alloc.c</a:t>
            </a:r>
            <a:r>
              <a:rPr lang="en-US" altLang="zh-CN" dirty="0"/>
              <a:t> ] </a:t>
            </a:r>
            <a:r>
              <a:rPr lang="zh-CN" altLang="en-US" dirty="0"/>
              <a:t>进行分析。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A2CEA4-2255-1479-87F2-439D4AF0CE57}"/>
              </a:ext>
            </a:extLst>
          </p:cNvPr>
          <p:cNvSpPr txBox="1"/>
          <p:nvPr/>
        </p:nvSpPr>
        <p:spPr>
          <a:xfrm>
            <a:off x="3938288" y="2247101"/>
            <a:ext cx="304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物理页框的数据结构：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幻灯片缩放定位 28">
                <a:extLst>
                  <a:ext uri="{FF2B5EF4-FFF2-40B4-BE49-F238E27FC236}">
                    <a16:creationId xmlns:a16="http://schemas.microsoft.com/office/drawing/2014/main" id="{4EF57F4C-2D60-B633-279A-2D1C30F7DF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15199" y="4206363"/>
              <a:ext cx="3048000" cy="1714500"/>
            </p:xfrm>
            <a:graphic>
              <a:graphicData uri="http://schemas.microsoft.com/office/powerpoint/2016/slidezoom">
                <pslz:sldZm>
                  <pslz:sldZmObj sldId="274" cId="1603128539">
                    <pslz:zmPr id="{00F28DB9-35D3-424A-B8BF-6EFEEFF55632}" transitionDur="5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88900" cap="sq">
                          <a:solidFill>
                            <a:srgbClr val="FFFFFF"/>
                          </a:solidFill>
                          <a:miter lim="800000"/>
                        </a:ln>
                        <a:effectLst>
                          <a:outerShdw blurRad="55000" dist="18000" dir="54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200000"/>
                          </a:lightRig>
                        </a:scene3d>
                        <a:sp3d>
                          <a:bevelT w="25400" h="19050"/>
                          <a:contourClr>
                            <a:srgbClr val="FFFFFF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幻灯片缩放定位 2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EF57F4C-2D60-B633-279A-2D1C30F7DF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5199" y="4206363"/>
                <a:ext cx="3048000" cy="17145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F5B3364B-6D6E-68D5-1073-8E29FEA59EB0}"/>
              </a:ext>
            </a:extLst>
          </p:cNvPr>
          <p:cNvSpPr txBox="1"/>
          <p:nvPr/>
        </p:nvSpPr>
        <p:spPr>
          <a:xfrm>
            <a:off x="3938288" y="4776844"/>
            <a:ext cx="3376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空闲空间块的数据结构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67CB3054-A0E9-EBB0-2D32-644BE8E08159}"/>
              </a:ext>
            </a:extLst>
          </p:cNvPr>
          <p:cNvSpPr/>
          <p:nvPr/>
        </p:nvSpPr>
        <p:spPr>
          <a:xfrm>
            <a:off x="3706761" y="2546555"/>
            <a:ext cx="231528" cy="25170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69814B-7083-47FC-9A4E-3F60E8ABF9B6}"/>
              </a:ext>
            </a:extLst>
          </p:cNvPr>
          <p:cNvSpPr txBox="1"/>
          <p:nvPr/>
        </p:nvSpPr>
        <p:spPr>
          <a:xfrm>
            <a:off x="937739" y="3558139"/>
            <a:ext cx="265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两个重要数据结构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64CE48C-B93C-FF6C-D211-665F9EC1B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001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78BEE9-9DB6-41ED-F216-56BD2EA39B7E}"/>
              </a:ext>
            </a:extLst>
          </p:cNvPr>
          <p:cNvSpPr txBox="1"/>
          <p:nvPr/>
        </p:nvSpPr>
        <p:spPr>
          <a:xfrm>
            <a:off x="3567143" y="795703"/>
            <a:ext cx="8146470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struct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page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/* First double word block */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unsigned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long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flags;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  /* Atomic flags, some possibly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                     * updated asynchronously */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union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struct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address_space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mapping;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void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*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s_mem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        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atomic_t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compound_mapcount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/* Second double word */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union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pgoff_t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index;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    /* Our offset within mapping. */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void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*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freelist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   /*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aou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]b first free object */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/*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page_deferred_list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prev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   -- second tail page */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	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C1EC8E-804A-67E7-24BB-A2EE044B2997}"/>
              </a:ext>
            </a:extLst>
          </p:cNvPr>
          <p:cNvSpPr txBox="1"/>
          <p:nvPr/>
        </p:nvSpPr>
        <p:spPr>
          <a:xfrm>
            <a:off x="387391" y="28513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 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mm_types.h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&gt;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623010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b="0" dirty="0" smtClean="0">
            <a:solidFill>
              <a:srgbClr val="569CD6"/>
            </a:solidFill>
            <a:effectLst/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5840</TotalTime>
  <Words>2023</Words>
  <Application>Microsoft Office PowerPoint</Application>
  <PresentationFormat>宽屏</PresentationFormat>
  <Paragraphs>183</Paragraphs>
  <Slides>31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-apple-system</vt:lpstr>
      <vt:lpstr>lucida grande</vt:lpstr>
      <vt:lpstr>PingFang SC</vt:lpstr>
      <vt:lpstr>Söhne Mono</vt:lpstr>
      <vt:lpstr>v-sans</vt:lpstr>
      <vt:lpstr>等线</vt:lpstr>
      <vt:lpstr>宋体</vt:lpstr>
      <vt:lpstr>微软雅黑</vt:lpstr>
      <vt:lpstr>微软雅黑</vt:lpstr>
      <vt:lpstr>Arial</vt:lpstr>
      <vt:lpstr>Consolas</vt:lpstr>
      <vt:lpstr>Impact</vt:lpstr>
      <vt:lpstr>Lato</vt:lpstr>
      <vt:lpstr>Wingdings</vt:lpstr>
      <vt:lpstr>A000120140530A99PPBG</vt:lpstr>
      <vt:lpstr>1_A000120140530A99PPBG</vt:lpstr>
      <vt:lpstr>虚拟内存-2   虚拟内存分配</vt:lpstr>
      <vt:lpstr>PowerPoint 演示文稿</vt:lpstr>
      <vt:lpstr>PowerPoint 演示文稿</vt:lpstr>
      <vt:lpstr>基础题1：malloc（）选择可用空间的数据结构是什么？这个数据结构的初始状态是什么？</vt:lpstr>
      <vt:lpstr>基础题2：若malloc（）空间不足，将会执行哪些操作？哪些情况下会出现空间不足的情况？</vt:lpstr>
      <vt:lpstr>基础题2：若malloc（）空间不足，将会执行哪些操作？哪些情况下会出现空间不足的情况？</vt:lpstr>
      <vt:lpstr>基础题2：若malloc（）空间不足，将会执行哪些操作？哪些情况下会出现空间不足的情况？</vt:lpstr>
      <vt:lpstr>基础题3：Linux 中可用空间是用何种数据结构组织的？请结合相关源码 [ mm/page_alloc.c ] 进行分析。 </vt:lpstr>
      <vt:lpstr>PowerPoint 演示文稿</vt:lpstr>
      <vt:lpstr>PowerPoint 演示文稿</vt:lpstr>
      <vt:lpstr>基础题3：Linux 中可用空间是用何种数据结构组织的？请结合相关源码 [ mm/page_alloc.c ] 进行分析。  </vt:lpstr>
      <vt:lpstr>基础题3：Linux 中可用空间是用何种数据结构组织的？请结合相关源码 [ mm/page_alloc.c ] 进行分析。  </vt:lpstr>
      <vt:lpstr>Part 2  Q2</vt:lpstr>
      <vt:lpstr>基础题4</vt:lpstr>
      <vt:lpstr>基础题5：</vt:lpstr>
      <vt:lpstr>Linux 中，各进程如何管理自己的虚拟地址空间</vt:lpstr>
      <vt:lpstr>task_struct</vt:lpstr>
      <vt:lpstr>mm_struct</vt:lpstr>
      <vt:lpstr>mm_struct</vt:lpstr>
      <vt:lpstr>mm_struct</vt:lpstr>
      <vt:lpstr>vm_area_struct</vt:lpstr>
      <vt:lpstr>一个进程的虚拟内存简化布局以及相应的几个数据结构之间的关系</vt:lpstr>
      <vt:lpstr>mm_struct的管理</vt:lpstr>
      <vt:lpstr>PowerPoint 演示文稿</vt:lpstr>
      <vt:lpstr>进阶题1</vt:lpstr>
      <vt:lpstr>kswapd流程图</vt:lpstr>
      <vt:lpstr>kswapd_init</vt:lpstr>
      <vt:lpstr>kswapd</vt:lpstr>
      <vt:lpstr>balance_pgdat</vt:lpstr>
      <vt:lpstr>kswapd_shrink_node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银河 白</cp:lastModifiedBy>
  <cp:revision>31</cp:revision>
  <dcterms:created xsi:type="dcterms:W3CDTF">2018-08-10T09:41:38Z</dcterms:created>
  <dcterms:modified xsi:type="dcterms:W3CDTF">2023-11-27T02:17:57Z</dcterms:modified>
</cp:coreProperties>
</file>